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355" r:id="rId5"/>
    <p:sldId id="350" r:id="rId6"/>
    <p:sldId id="353" r:id="rId7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68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E261FC-1609-4CDC-B621-191EA1527FF7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D5746-0EE8-4A26-ABB0-4B06B9B7D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444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284D4-4161-482A-9F49-87501D6D25AB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EFDF9-D095-42D8-9192-A4BB2DB87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78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EFDF9-D095-42D8-9192-A4BB2DB8721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17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EFDF9-D095-42D8-9192-A4BB2DB872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74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EFDF9-D095-42D8-9192-A4BB2DB8721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34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F9A3-6C67-488C-92F2-1EAF5F0F7828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B35F-7C7A-45D0-BAE6-F60A463CBF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F9A3-6C67-488C-92F2-1EAF5F0F7828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B35F-7C7A-45D0-BAE6-F60A463CBF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F9A3-6C67-488C-92F2-1EAF5F0F7828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B35F-7C7A-45D0-BAE6-F60A463CBF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F9A3-6C67-488C-92F2-1EAF5F0F7828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B35F-7C7A-45D0-BAE6-F60A463CBF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F9A3-6C67-488C-92F2-1EAF5F0F7828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B35F-7C7A-45D0-BAE6-F60A463CBF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F9A3-6C67-488C-92F2-1EAF5F0F7828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B35F-7C7A-45D0-BAE6-F60A463CBF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F9A3-6C67-488C-92F2-1EAF5F0F7828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B35F-7C7A-45D0-BAE6-F60A463CBF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F9A3-6C67-488C-92F2-1EAF5F0F7828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B35F-7C7A-45D0-BAE6-F60A463CBF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F9A3-6C67-488C-92F2-1EAF5F0F7828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B35F-7C7A-45D0-BAE6-F60A463CBF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F9A3-6C67-488C-92F2-1EAF5F0F7828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B35F-7C7A-45D0-BAE6-F60A463CBF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F9A3-6C67-488C-92F2-1EAF5F0F7828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B35F-7C7A-45D0-BAE6-F60A463CBF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AF9A3-6C67-488C-92F2-1EAF5F0F7828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3B35F-7C7A-45D0-BAE6-F60A463CBF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773c0d47-deab-4925-ad6f-b7387e386caa" descr="1D72075E-3448-4F3B-A046-6BA4CF8520A6@u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0" t="-1981" r="25101" b="27320"/>
          <a:stretch/>
        </p:blipFill>
        <p:spPr bwMode="auto">
          <a:xfrm>
            <a:off x="3840480" y="2604839"/>
            <a:ext cx="2194560" cy="3657600"/>
          </a:xfrm>
          <a:prstGeom prst="ellipse">
            <a:avLst/>
          </a:prstGeom>
          <a:ln>
            <a:noFill/>
          </a:ln>
          <a:effectLst>
            <a:glow rad="139700">
              <a:schemeClr val="bg1">
                <a:lumMod val="50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0" y="2311766"/>
            <a:ext cx="5791199" cy="189968"/>
          </a:xfrm>
          <a:prstGeom prst="rect">
            <a:avLst/>
          </a:prstGeom>
          <a:solidFill>
            <a:schemeClr val="bg2">
              <a:lumMod val="5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0" y="2501733"/>
            <a:ext cx="5593648" cy="1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0" y="2299414"/>
            <a:ext cx="5815942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5-Point Star 25"/>
          <p:cNvSpPr/>
          <p:nvPr/>
        </p:nvSpPr>
        <p:spPr>
          <a:xfrm>
            <a:off x="7349343" y="-91530"/>
            <a:ext cx="1853539" cy="1866900"/>
          </a:xfrm>
          <a:prstGeom prst="star5">
            <a:avLst>
              <a:gd name="adj" fmla="val 24186"/>
              <a:gd name="hf" fmla="val 105146"/>
              <a:gd name="vf" fmla="val 110557"/>
            </a:avLst>
          </a:prstGeom>
          <a:solidFill>
            <a:schemeClr val="bg2">
              <a:lumMod val="5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132611" y="6425455"/>
            <a:ext cx="2895600" cy="365125"/>
          </a:xfrm>
        </p:spPr>
        <p:txBody>
          <a:bodyPr/>
          <a:lstStyle/>
          <a:p>
            <a:r>
              <a:rPr lang="en-US" b="1" dirty="0" smtClean="0"/>
              <a:t>CONTENT SUBJECT TO CHANGE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878197" y="1072736"/>
            <a:ext cx="833260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8000" b="1" cap="none" spc="600" dirty="0" smtClean="0">
                <a:ln w="38100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228600">
                    <a:schemeClr val="bg2">
                      <a:lumMod val="50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US" sz="7200" b="1" cap="none" spc="600" dirty="0" smtClean="0">
                <a:ln w="38100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228600">
                    <a:schemeClr val="bg2">
                      <a:lumMod val="50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act" panose="020B0806030902050204" pitchFamily="34" charset="0"/>
              </a:rPr>
              <a:t>NHL </a:t>
            </a:r>
            <a:r>
              <a:rPr lang="en-US" sz="7200" b="1" spc="600" dirty="0" smtClean="0">
                <a:ln w="38100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228600">
                    <a:schemeClr val="bg2">
                      <a:lumMod val="50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act" panose="020B0806030902050204" pitchFamily="34" charset="0"/>
              </a:rPr>
              <a:t>STAR ROOKIES</a:t>
            </a:r>
            <a:endParaRPr lang="en-US" sz="7200" b="1" cap="none" spc="600" dirty="0">
              <a:ln w="38100">
                <a:solidFill>
                  <a:schemeClr val="bg1"/>
                </a:solidFill>
                <a:prstDash val="solid"/>
                <a:miter lim="800000"/>
              </a:ln>
              <a:effectLst>
                <a:glow rad="228600">
                  <a:schemeClr val="bg2">
                    <a:lumMod val="50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072218" y="457200"/>
            <a:ext cx="2854244" cy="2489384"/>
            <a:chOff x="6072218" y="457200"/>
            <a:chExt cx="2854244" cy="2489384"/>
          </a:xfrm>
        </p:grpSpPr>
        <p:sp>
          <p:nvSpPr>
            <p:cNvPr id="7" name="Rectangle 6"/>
            <p:cNvSpPr/>
            <p:nvPr/>
          </p:nvSpPr>
          <p:spPr>
            <a:xfrm>
              <a:off x="6109823" y="457200"/>
              <a:ext cx="2623154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spc="720" dirty="0">
                  <a:ln w="25400">
                    <a:solidFill>
                      <a:sysClr val="windowText" lastClr="000000"/>
                    </a:solidFill>
                    <a:prstDash val="solid"/>
                    <a:miter lim="800000"/>
                  </a:ln>
                  <a:solidFill>
                    <a:schemeClr val="bg1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Impact" panose="020B0806030902050204" pitchFamily="34" charset="0"/>
                </a:rPr>
                <a:t>2015-16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072218" y="2177143"/>
              <a:ext cx="2854244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cap="none" spc="1000" dirty="0" smtClean="0">
                  <a:ln w="18000">
                    <a:solidFill>
                      <a:sysClr val="windowText" lastClr="000000"/>
                    </a:solidFill>
                    <a:prstDash val="solid"/>
                    <a:miter lim="800000"/>
                  </a:ln>
                  <a:solidFill>
                    <a:schemeClr val="bg1"/>
                  </a:solidFill>
                  <a:effectLst>
                    <a:glow>
                      <a:schemeClr val="accent4">
                        <a:satMod val="175000"/>
                        <a:alpha val="40000"/>
                      </a:schemeClr>
                    </a:glow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Impact" panose="020B0806030902050204" pitchFamily="34" charset="0"/>
                </a:rPr>
                <a:t>BOX SET</a:t>
              </a:r>
              <a:endParaRPr lang="en-US" sz="4400" b="1" cap="none" spc="10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5791200" y="2870566"/>
            <a:ext cx="3352799" cy="177618"/>
          </a:xfrm>
          <a:prstGeom prst="rect">
            <a:avLst/>
          </a:prstGeom>
          <a:solidFill>
            <a:schemeClr val="bg2">
              <a:lumMod val="5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 rot="5400000">
            <a:off x="5420683" y="2677668"/>
            <a:ext cx="546449" cy="194582"/>
          </a:xfrm>
          <a:prstGeom prst="rect">
            <a:avLst/>
          </a:prstGeom>
          <a:solidFill>
            <a:schemeClr val="bg2">
              <a:lumMod val="5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5791200" y="2870566"/>
            <a:ext cx="33528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791200" y="2311766"/>
            <a:ext cx="0" cy="558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593648" y="3048182"/>
            <a:ext cx="3550352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593648" y="2485845"/>
            <a:ext cx="2969" cy="5623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4"/>
          <p:cNvSpPr txBox="1">
            <a:spLocks noChangeArrowheads="1"/>
          </p:cNvSpPr>
          <p:nvPr/>
        </p:nvSpPr>
        <p:spPr bwMode="auto">
          <a:xfrm>
            <a:off x="5868795" y="3048182"/>
            <a:ext cx="3370703" cy="350501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n-US" sz="2400" b="1" spc="300" dirty="0" smtClean="0">
                <a:ln w="3175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act" panose="020B0806030902050204" pitchFamily="34" charset="0"/>
              </a:rPr>
              <a:t>PRODUCT HIGHLIGHTS</a:t>
            </a:r>
          </a:p>
          <a:p>
            <a:pPr algn="ctr">
              <a:spcBef>
                <a:spcPct val="20000"/>
              </a:spcBef>
              <a:defRPr/>
            </a:pPr>
            <a:endParaRPr lang="en-US" sz="1200" b="1" spc="300" dirty="0" smtClean="0">
              <a:ln w="3175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>
                  <a:schemeClr val="accent4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1600" b="1" kern="0" dirty="0" smtClean="0">
                <a:latin typeface="Arial Black" panose="020B0A04020102020204" pitchFamily="34" charset="0"/>
                <a:cs typeface="Georgia"/>
              </a:rPr>
              <a:t>A Collection Of This Year’s Top Rookies!</a:t>
            </a:r>
          </a:p>
          <a:p>
            <a:pPr algn="ctr">
              <a:spcBef>
                <a:spcPct val="20000"/>
              </a:spcBef>
              <a:defRPr/>
            </a:pPr>
            <a:endParaRPr lang="en-US" sz="1000" b="1" kern="0" dirty="0" smtClean="0">
              <a:latin typeface="Arial Black" panose="020B0A04020102020204" pitchFamily="34" charset="0"/>
              <a:cs typeface="Georgia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1600" b="1" kern="0" dirty="0" smtClean="0">
                <a:latin typeface="Arial Black" panose="020B0A04020102020204" pitchFamily="34" charset="0"/>
                <a:cs typeface="Georgia"/>
              </a:rPr>
              <a:t>Every Box Will Contain 25 Different Skaters!</a:t>
            </a:r>
          </a:p>
          <a:p>
            <a:pPr algn="ctr">
              <a:spcBef>
                <a:spcPct val="20000"/>
              </a:spcBef>
              <a:defRPr/>
            </a:pPr>
            <a:endParaRPr lang="en-US" sz="1000" b="1" kern="0" dirty="0" smtClean="0">
              <a:latin typeface="Arial Black" panose="020B0A04020102020204" pitchFamily="34" charset="0"/>
              <a:cs typeface="Georgia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1600" b="1" kern="0" dirty="0" smtClean="0">
                <a:latin typeface="Arial Black" panose="020B0A04020102020204" pitchFamily="34" charset="0"/>
                <a:cs typeface="Georgia"/>
              </a:rPr>
              <a:t>Look For Autograph Parallels Of The Base Set!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1200" b="1" i="1" kern="0" dirty="0" smtClean="0">
                <a:latin typeface="Arial Black" panose="020B0A04020102020204" pitchFamily="34" charset="0"/>
                <a:cs typeface="Georgia"/>
              </a:rPr>
              <a:t>- Approximate </a:t>
            </a:r>
            <a:r>
              <a:rPr lang="en-US" sz="1200" b="1" i="1" kern="0" dirty="0">
                <a:latin typeface="Arial Black" panose="020B0A04020102020204" pitchFamily="34" charset="0"/>
                <a:cs typeface="Georgia"/>
              </a:rPr>
              <a:t>odds one per </a:t>
            </a:r>
            <a:r>
              <a:rPr lang="en-US" sz="1200" b="1" i="1" kern="0" dirty="0" smtClean="0">
                <a:latin typeface="Arial Black" panose="020B0A04020102020204" pitchFamily="34" charset="0"/>
                <a:cs typeface="Georgia"/>
              </a:rPr>
              <a:t>case -</a:t>
            </a:r>
            <a:endParaRPr lang="en-US" sz="1200" b="1" i="1" kern="0" dirty="0">
              <a:latin typeface="Arial Black" panose="020B0A04020102020204" pitchFamily="34" charset="0"/>
              <a:cs typeface="Georgia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6286167" y="3886200"/>
            <a:ext cx="2446810" cy="0"/>
          </a:xfrm>
          <a:prstGeom prst="line">
            <a:avLst/>
          </a:prstGeom>
          <a:ln w="47625" cmpd="tri">
            <a:solidFill>
              <a:schemeClr val="tx1"/>
            </a:solidFill>
            <a:headEnd type="diamond"/>
            <a:tailEnd type="diamon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4e203f61-f6e2-43ce-bf3d-e9dbde07a32b" descr="E77DFEBE-3034-40FA-BB6A-F1CC54830A70@u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1" t="1166" r="9839" b="13204"/>
          <a:stretch/>
        </p:blipFill>
        <p:spPr bwMode="auto">
          <a:xfrm>
            <a:off x="25730" y="2629033"/>
            <a:ext cx="2430426" cy="3609211"/>
          </a:xfrm>
          <a:prstGeom prst="ellipse">
            <a:avLst/>
          </a:prstGeom>
          <a:ln>
            <a:noFill/>
          </a:ln>
          <a:effectLst>
            <a:glow rad="139700">
              <a:schemeClr val="bg1">
                <a:lumMod val="50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69ca9680-eb3e-4322-a9c9-9695b5e1f4bb" descr="A3D3221C-B3D2-40EC-961F-8156CDD6BBD0@ud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4" r="11124" b="18605"/>
          <a:stretch/>
        </p:blipFill>
        <p:spPr bwMode="auto">
          <a:xfrm>
            <a:off x="1915886" y="2677626"/>
            <a:ext cx="2397023" cy="3584813"/>
          </a:xfrm>
          <a:prstGeom prst="ellipse">
            <a:avLst/>
          </a:prstGeom>
          <a:ln>
            <a:noFill/>
          </a:ln>
          <a:effectLst>
            <a:glow rad="228600">
              <a:schemeClr val="bg2">
                <a:lumMod val="50000"/>
                <a:alpha val="57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40480" y="6053578"/>
            <a:ext cx="2194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Artemi Panarin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915887" y="6077773"/>
            <a:ext cx="2397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 w="635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Connor McDavid</a:t>
            </a:r>
            <a:endParaRPr lang="en-US" dirty="0">
              <a:ln w="6350">
                <a:solidFill>
                  <a:schemeClr val="tx2">
                    <a:lumMod val="75000"/>
                  </a:schemeClr>
                </a:solidFill>
                <a:prstDash val="solid"/>
                <a:miter lim="800000"/>
              </a:ln>
              <a:solidFill>
                <a:schemeClr val="accent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865" y="6077773"/>
            <a:ext cx="2456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Dylan Larkin</a:t>
            </a:r>
            <a:endParaRPr lang="en-US" b="1" dirty="0">
              <a:ln w="12700">
                <a:solidFill>
                  <a:schemeClr val="accent2">
                    <a:lumMod val="75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385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5-Point Star 64"/>
          <p:cNvSpPr/>
          <p:nvPr/>
        </p:nvSpPr>
        <p:spPr>
          <a:xfrm>
            <a:off x="6840789" y="74242"/>
            <a:ext cx="2343733" cy="2234494"/>
          </a:xfrm>
          <a:prstGeom prst="star5">
            <a:avLst>
              <a:gd name="adj" fmla="val 24186"/>
              <a:gd name="hf" fmla="val 105146"/>
              <a:gd name="vf" fmla="val 110557"/>
            </a:avLst>
          </a:prstGeom>
          <a:solidFill>
            <a:schemeClr val="bg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715000" y="6391549"/>
            <a:ext cx="2895600" cy="365125"/>
          </a:xfrm>
        </p:spPr>
        <p:txBody>
          <a:bodyPr/>
          <a:lstStyle/>
          <a:p>
            <a:r>
              <a:rPr lang="en-US" b="1" dirty="0" smtClean="0"/>
              <a:t>CONTENT SUBJECT TO CHANGE</a:t>
            </a:r>
            <a:endParaRPr lang="en-US" b="1" dirty="0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6798218" y="3189816"/>
            <a:ext cx="2516379" cy="11557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n-US" sz="2000" b="1" spc="300" dirty="0">
                <a:ln w="3175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act" panose="020B0806030902050204" pitchFamily="34" charset="0"/>
              </a:rPr>
              <a:t>CONFIGURATION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1600" b="1" kern="0" dirty="0" smtClean="0">
                <a:latin typeface="Arial Black" panose="020B0A04020102020204" pitchFamily="34" charset="0"/>
                <a:cs typeface="Georgia"/>
              </a:rPr>
              <a:t>25 </a:t>
            </a:r>
            <a:r>
              <a:rPr lang="en-US" sz="1600" b="1" kern="0" dirty="0">
                <a:latin typeface="Arial Black" panose="020B0A04020102020204" pitchFamily="34" charset="0"/>
                <a:cs typeface="Georgia"/>
              </a:rPr>
              <a:t>C</a:t>
            </a:r>
            <a:r>
              <a:rPr lang="en-US" sz="1600" b="1" kern="0" dirty="0" smtClean="0">
                <a:latin typeface="Arial Black" panose="020B0A04020102020204" pitchFamily="34" charset="0"/>
                <a:cs typeface="Georgia"/>
              </a:rPr>
              <a:t>ards Per </a:t>
            </a:r>
            <a:r>
              <a:rPr lang="en-US" sz="1600" b="1" kern="0" dirty="0">
                <a:latin typeface="Arial Black" panose="020B0A04020102020204" pitchFamily="34" charset="0"/>
                <a:cs typeface="Georgia"/>
              </a:rPr>
              <a:t>B</a:t>
            </a:r>
            <a:r>
              <a:rPr lang="en-US" sz="1600" b="1" kern="0" dirty="0" smtClean="0">
                <a:latin typeface="Arial Black" panose="020B0A04020102020204" pitchFamily="34" charset="0"/>
                <a:cs typeface="Georgia"/>
              </a:rPr>
              <a:t>ox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1600" b="1" kern="0" dirty="0" smtClean="0">
                <a:latin typeface="Arial Black" panose="020B0A04020102020204" pitchFamily="34" charset="0"/>
                <a:cs typeface="Georgia"/>
              </a:rPr>
              <a:t>20 </a:t>
            </a:r>
            <a:r>
              <a:rPr lang="en-US" sz="1600" b="1" kern="0" dirty="0">
                <a:latin typeface="Arial Black" panose="020B0A04020102020204" pitchFamily="34" charset="0"/>
                <a:cs typeface="Georgia"/>
              </a:rPr>
              <a:t>B</a:t>
            </a:r>
            <a:r>
              <a:rPr lang="en-US" sz="1600" b="1" kern="0" dirty="0" smtClean="0">
                <a:latin typeface="Arial Black" panose="020B0A04020102020204" pitchFamily="34" charset="0"/>
                <a:cs typeface="Georgia"/>
              </a:rPr>
              <a:t>oxes </a:t>
            </a:r>
            <a:r>
              <a:rPr lang="en-US" sz="1600" b="1" kern="0" dirty="0">
                <a:latin typeface="Arial Black" panose="020B0A04020102020204" pitchFamily="34" charset="0"/>
                <a:cs typeface="Georgia"/>
              </a:rPr>
              <a:t>P</a:t>
            </a:r>
            <a:r>
              <a:rPr lang="en-US" sz="1600" b="1" kern="0" dirty="0" smtClean="0">
                <a:latin typeface="Arial Black" panose="020B0A04020102020204" pitchFamily="34" charset="0"/>
                <a:cs typeface="Georgia"/>
              </a:rPr>
              <a:t>er </a:t>
            </a:r>
            <a:r>
              <a:rPr lang="en-US" sz="1600" b="1" kern="0" dirty="0">
                <a:latin typeface="Arial Black" panose="020B0A04020102020204" pitchFamily="34" charset="0"/>
                <a:cs typeface="Georgia"/>
              </a:rPr>
              <a:t>C</a:t>
            </a:r>
            <a:r>
              <a:rPr lang="en-US" sz="1600" b="1" kern="0" dirty="0" smtClean="0">
                <a:latin typeface="Arial Black" panose="020B0A04020102020204" pitchFamily="34" charset="0"/>
                <a:cs typeface="Georgia"/>
              </a:rPr>
              <a:t>ase</a:t>
            </a:r>
            <a:endParaRPr lang="en-US" sz="1600" b="1" kern="0" dirty="0">
              <a:latin typeface="Arial Black" panose="020B0A04020102020204" pitchFamily="34" charset="0"/>
              <a:cs typeface="Georgia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-25730" y="2068778"/>
            <a:ext cx="7333840" cy="1137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9882" y="1524000"/>
            <a:ext cx="7405008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69ca9680-eb3e-4322-a9c9-9695b5e1f4bb" descr="A3D3221C-B3D2-40EC-961F-8156CDD6BBD0@u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805" y="2597734"/>
            <a:ext cx="2496862" cy="3495607"/>
          </a:xfrm>
          <a:prstGeom prst="rect">
            <a:avLst/>
          </a:prstGeom>
          <a:noFill/>
          <a:ln>
            <a:noFill/>
          </a:ln>
          <a:effectLst>
            <a:glow rad="406400">
              <a:schemeClr val="bg2">
                <a:lumMod val="75000"/>
                <a:alpha val="75000"/>
              </a:schemeClr>
            </a:glow>
            <a:reflection blurRad="6350" stA="50000" endA="275" endPos="40000" dist="101600" dir="5400000" sy="-100000" algn="bl" rotWithShape="0"/>
          </a:effectLst>
          <a:scene3d>
            <a:camera prst="perspectiveBelow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bd346f74-c6e6-4f96-b1a9-aa53441da2ed" descr="44DE2F7C-0259-4E30-996C-820B8320708A@u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947205"/>
            <a:ext cx="1997618" cy="2796664"/>
          </a:xfrm>
          <a:prstGeom prst="rect">
            <a:avLst/>
          </a:prstGeom>
          <a:noFill/>
          <a:ln>
            <a:noFill/>
          </a:ln>
          <a:effectLst>
            <a:glow rad="139700">
              <a:schemeClr val="bg2">
                <a:lumMod val="50000"/>
                <a:alpha val="80000"/>
              </a:schemeClr>
            </a:glow>
            <a:reflection blurRad="6350" stA="52000" endA="300" endPos="35000" dir="5400000" sy="-100000" algn="bl" rotWithShape="0"/>
          </a:effectLst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4e203f61-f6e2-43ce-bf3d-e9dbde07a32b" descr="E77DFEBE-3034-40FA-BB6A-F1CC54830A70@u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79" y="2806035"/>
            <a:ext cx="2047405" cy="3079003"/>
          </a:xfrm>
          <a:prstGeom prst="rect">
            <a:avLst/>
          </a:prstGeom>
          <a:noFill/>
          <a:ln>
            <a:noFill/>
          </a:ln>
          <a:effectLst>
            <a:glow rad="139700">
              <a:schemeClr val="bg2">
                <a:lumMod val="50000"/>
                <a:alpha val="80000"/>
              </a:schemeClr>
            </a:glow>
            <a:reflection blurRad="6350" stA="52000" endA="300" endPos="35000" dir="5400000" sy="-100000" algn="bl" rotWithShape="0"/>
          </a:effectLst>
          <a:scene3d>
            <a:camera prst="perspectiveHeroicExtreme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4"/>
          <p:cNvSpPr txBox="1">
            <a:spLocks noChangeArrowheads="1"/>
          </p:cNvSpPr>
          <p:nvPr/>
        </p:nvSpPr>
        <p:spPr bwMode="auto">
          <a:xfrm>
            <a:off x="2351606" y="1493908"/>
            <a:ext cx="4956504" cy="58624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3200" b="1" spc="100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BASE SET</a:t>
            </a:r>
            <a:endParaRPr lang="en-US" sz="3200" b="1" spc="100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>
                  <a:schemeClr val="accent4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098" name="62c67f8c-9e37-427e-8556-f21e74539c08" descr="A10B623B-F149-4336-B5F4-42876A7FF543@u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659" y="4538168"/>
            <a:ext cx="1143000" cy="1600200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515782" y="372162"/>
            <a:ext cx="775859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7200" b="1" cap="none" spc="600" dirty="0" smtClean="0">
                <a:ln w="38100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228600">
                    <a:schemeClr val="bg2">
                      <a:lumMod val="50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US" sz="6600" b="1" cap="none" spc="600" dirty="0" smtClean="0">
                <a:ln w="38100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228600">
                    <a:schemeClr val="bg2">
                      <a:lumMod val="50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act" panose="020B0806030902050204" pitchFamily="34" charset="0"/>
              </a:rPr>
              <a:t>NHL </a:t>
            </a:r>
            <a:r>
              <a:rPr lang="en-US" sz="6600" b="1" spc="600" dirty="0" smtClean="0">
                <a:ln w="38100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228600">
                    <a:schemeClr val="bg2">
                      <a:lumMod val="50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act" panose="020B0806030902050204" pitchFamily="34" charset="0"/>
              </a:rPr>
              <a:t>STAR ROOKIES</a:t>
            </a:r>
            <a:endParaRPr lang="en-US" sz="6600" b="1" cap="none" spc="600" dirty="0">
              <a:ln w="38100">
                <a:solidFill>
                  <a:schemeClr val="bg1"/>
                </a:solidFill>
                <a:prstDash val="solid"/>
                <a:miter lim="800000"/>
              </a:ln>
              <a:effectLst>
                <a:glow rad="228600">
                  <a:schemeClr val="bg2">
                    <a:lumMod val="50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7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2488e3e8-83a8-40ba-8b46-b91ed0fb4a9f" descr="74305F9E-9458-440D-8B60-4874AAF19476@u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42168"/>
            <a:ext cx="3200400" cy="4438191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ContrastingRightFacing">
              <a:rot lat="623785" lon="19800000" rev="213211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5-Point Star 64"/>
          <p:cNvSpPr/>
          <p:nvPr/>
        </p:nvSpPr>
        <p:spPr>
          <a:xfrm>
            <a:off x="6840789" y="74242"/>
            <a:ext cx="2343733" cy="2234494"/>
          </a:xfrm>
          <a:prstGeom prst="star5">
            <a:avLst>
              <a:gd name="adj" fmla="val 24186"/>
              <a:gd name="hf" fmla="val 105146"/>
              <a:gd name="vf" fmla="val 110557"/>
            </a:avLst>
          </a:prstGeom>
          <a:solidFill>
            <a:schemeClr val="bg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" y="6400800"/>
            <a:ext cx="2895600" cy="365125"/>
          </a:xfrm>
        </p:spPr>
        <p:txBody>
          <a:bodyPr/>
          <a:lstStyle/>
          <a:p>
            <a:r>
              <a:rPr lang="en-US" b="1" dirty="0" smtClean="0"/>
              <a:t>CONTENT SUBJECT TO CHANGE</a:t>
            </a:r>
            <a:endParaRPr lang="en-US" b="1" dirty="0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-49220" y="1981200"/>
            <a:ext cx="7405007" cy="1485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4"/>
          <p:cNvSpPr txBox="1">
            <a:spLocks noChangeArrowheads="1"/>
          </p:cNvSpPr>
          <p:nvPr/>
        </p:nvSpPr>
        <p:spPr bwMode="auto">
          <a:xfrm>
            <a:off x="-2133600" y="1547992"/>
            <a:ext cx="9601200" cy="4346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2800" b="1" spc="60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BASE SET AUTO PARALLEL</a:t>
            </a:r>
            <a:endParaRPr lang="en-US" sz="2800" b="1" spc="60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>
                  <a:schemeClr val="accent4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0" y="1547992"/>
            <a:ext cx="7405008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df3c83b4-c110-496b-ac26-5fec058013e3" descr="0C9ADE47-E0CA-44DB-B64C-87BB71135A85@u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513" y="2217903"/>
            <a:ext cx="2385687" cy="3339961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ContrastingRightFacing">
              <a:rot lat="623785" lon="19800000" rev="213211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2636cae4-8538-437e-aff0-d951e3f92645" descr="323AE400-2480-477A-B39A-FD7F09B5A405@u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42167"/>
            <a:ext cx="1400544" cy="1960761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51cf4baa-294e-4793-98d4-2c36ec079cba" descr="AFB7ABB4-1190-47C8-A905-501D38665761@u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520" y="2308736"/>
            <a:ext cx="1760569" cy="2464796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ContrastingRightFacing">
              <a:rot lat="623785" lon="19800000" rev="213211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294754" y="4980004"/>
            <a:ext cx="2516379" cy="11557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n-US" sz="2000" b="1" spc="300" dirty="0">
                <a:ln w="3175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act" panose="020B0806030902050204" pitchFamily="34" charset="0"/>
              </a:rPr>
              <a:t>Chance to Collect a Top Rookie Autograph!</a:t>
            </a:r>
            <a:endParaRPr lang="en-US" sz="1600" b="1" kern="0" dirty="0">
              <a:latin typeface="Arial Black" panose="020B0A04020102020204" pitchFamily="34" charset="0"/>
              <a:cs typeface="Georgi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15782" y="372162"/>
            <a:ext cx="775859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7200" b="1" cap="none" spc="600" dirty="0" smtClean="0">
                <a:ln w="38100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228600">
                    <a:schemeClr val="bg2">
                      <a:lumMod val="50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US" sz="6600" b="1" cap="none" spc="600" dirty="0" smtClean="0">
                <a:ln w="38100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228600">
                    <a:schemeClr val="bg2">
                      <a:lumMod val="50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act" panose="020B0806030902050204" pitchFamily="34" charset="0"/>
              </a:rPr>
              <a:t>NHL </a:t>
            </a:r>
            <a:r>
              <a:rPr lang="en-US" sz="6600" b="1" spc="600" dirty="0" smtClean="0">
                <a:ln w="38100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228600">
                    <a:schemeClr val="bg2">
                      <a:lumMod val="50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act" panose="020B0806030902050204" pitchFamily="34" charset="0"/>
              </a:rPr>
              <a:t>STAR ROOKIES</a:t>
            </a:r>
            <a:endParaRPr lang="en-US" sz="6600" b="1" cap="none" spc="600" dirty="0">
              <a:ln w="38100">
                <a:solidFill>
                  <a:schemeClr val="bg1"/>
                </a:solidFill>
                <a:prstDash val="solid"/>
                <a:miter lim="800000"/>
              </a:ln>
              <a:effectLst>
                <a:glow rad="228600">
                  <a:schemeClr val="bg2">
                    <a:lumMod val="50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55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D GENERIC PPT TEMPLATE WITH BLANK INSERT PAGES_July 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F48A2449BDF440AC0F162BDB63BBB3" ma:contentTypeVersion="0" ma:contentTypeDescription="Create a new document." ma:contentTypeScope="" ma:versionID="8b1534206c7dca4f4f46e517b851f45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D7C65B66-CF7E-4059-9A7A-1C7CAC5EB00C}">
  <ds:schemaRefs>
    <ds:schemaRef ds:uri="http://schemas.microsoft.com/office/2006/documentManagement/types"/>
    <ds:schemaRef ds:uri="http://purl.org/dc/terms/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BA871F7-7A60-40E7-8E8E-8E962239C5F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BB4B0B-2575-411D-BB4D-8CF9CFF465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6022</TotalTime>
  <Words>93</Words>
  <Application>Microsoft Office PowerPoint</Application>
  <PresentationFormat>On-screen Show (4:3)</PresentationFormat>
  <Paragraphs>28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UD GENERIC PPT TEMPLATE WITH BLANK INSERT PAGES_July 2013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Zusman, Josh</dc:creator>
  <cp:lastModifiedBy>Phillips, Michael</cp:lastModifiedBy>
  <cp:revision>258</cp:revision>
  <cp:lastPrinted>2015-10-21T21:55:16Z</cp:lastPrinted>
  <dcterms:created xsi:type="dcterms:W3CDTF">2015-02-13T17:51:52Z</dcterms:created>
  <dcterms:modified xsi:type="dcterms:W3CDTF">2015-10-29T17:36:37Z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0x010100EDF48A2449BDF440AC0F162BDB63BBB3</vt:lpwstr>
  </property>
</Properties>
</file>